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006600"/>
    <a:srgbClr val="3333FF"/>
    <a:srgbClr val="000099"/>
    <a:srgbClr val="666633"/>
    <a:srgbClr val="3333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2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F143-863E-4E65-B08E-0C5890CCD89B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974B-61E2-4455-9832-6A147255DF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5FD2-9855-41A9-8B34-CE75E773B0C7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3666-51F8-45F8-9857-726919B9DA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00D5-9EF8-43C7-AFE1-A5A1D92160B2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C4F2-CC6A-42E7-97DA-88DCE0DCC7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CAC3-5C43-435A-8492-E8D748ED47E1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6993-2DAD-4363-B1DE-9AFD69056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F5F7-F063-4A12-BC61-3988E5251EC1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5182-7152-4A0C-92EF-EC50C774AB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37C4-13DA-4002-B780-F104A8953276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2CBA-399D-4B29-81AF-88B83FAEDF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16D9-B387-48D1-B112-A89CD081A18C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26A4-9332-4C10-965A-8C5894CE67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F036-06C6-47B1-8917-C817B3CE6CBE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3E68-4910-4D71-A329-F5488DF55B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A6C0-F313-4FBD-9A56-DE5961D201EA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8EBE-D22F-4D13-B404-30449DEBB7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6144-3E1F-4B60-B4B2-ED92C6CAC39E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D86F-7323-429D-9D00-E596074A44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8896-6D8E-468B-9935-BD12C26F58C3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7D07-5BD0-4814-9CCF-FAC1CE8898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8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A0CB4-55C5-42BF-93CA-CD170724D4AD}" type="datetimeFigureOut">
              <a:rPr lang="pl-PL"/>
              <a:pPr>
                <a:defRPr/>
              </a:pPr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92F16-36E5-4045-B7C1-FBDC526E47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9-16-44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9-19-4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8-28-20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9-23-0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8-46-58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8-22-30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rzegorz\Documents\Agnieszki%20Michalskiej%20d&#378;wi&#281;ki\ostateczna\prezentacja_do_spakowania\2016-04-26_18-19-07.mp3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3744913" cy="863600"/>
          </a:xfrm>
        </p:spPr>
        <p:txBody>
          <a:bodyPr/>
          <a:lstStyle/>
          <a:p>
            <a:pPr eaLnBrk="1" hangingPunct="1"/>
            <a:r>
              <a:rPr lang="pl-PL" sz="3200" b="1" dirty="0" smtClean="0">
                <a:solidFill>
                  <a:srgbClr val="003300"/>
                </a:solidFill>
              </a:rPr>
              <a:t>Nasze Nadleśnictwo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250825" y="1052513"/>
            <a:ext cx="4608513" cy="1800225"/>
          </a:xfrm>
        </p:spPr>
        <p:txBody>
          <a:bodyPr/>
          <a:lstStyle/>
          <a:p>
            <a:pPr eaLnBrk="1" hangingPunct="1"/>
            <a:r>
              <a:rPr lang="pl-PL" sz="6000" b="1" smtClean="0">
                <a:solidFill>
                  <a:srgbClr val="006600"/>
                </a:solidFill>
              </a:rPr>
              <a:t>Nadleśnictwo Damnica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8313" y="4149725"/>
            <a:ext cx="8280400" cy="2122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i="1" dirty="0">
                <a:latin typeface="Bookman Old Style" pitchFamily="18" charset="0"/>
              </a:rPr>
              <a:t> 	</a:t>
            </a:r>
            <a:r>
              <a:rPr lang="pl-PL" b="1" i="1" dirty="0">
                <a:solidFill>
                  <a:srgbClr val="000099"/>
                </a:solidFill>
                <a:latin typeface="Bookman Old Style" pitchFamily="18" charset="0"/>
              </a:rPr>
              <a:t>Za wieloma lasami, za wieloma górami, w północno-zachodniej części województwa pomorskiego było sobie królestwo lasu nazywane </a:t>
            </a:r>
            <a:r>
              <a:rPr lang="pl-PL" sz="2400" b="1" i="1" dirty="0">
                <a:solidFill>
                  <a:srgbClr val="009900"/>
                </a:solidFill>
                <a:latin typeface="Bookman Old Style" pitchFamily="18" charset="0"/>
              </a:rPr>
              <a:t>Nadleśnictwem Damnica</a:t>
            </a:r>
            <a:r>
              <a:rPr lang="pl-PL" b="1" i="1" dirty="0">
                <a:solidFill>
                  <a:srgbClr val="000099"/>
                </a:solidFill>
                <a:latin typeface="Bookman Old Style" pitchFamily="18" charset="0"/>
              </a:rPr>
              <a:t>. Królowała w nim Beata, a jak na Nadleśniczego przystało przydomek swój wzięła od dumnej i wyniosłej topoli i </a:t>
            </a:r>
            <a:r>
              <a:rPr lang="pl-PL" b="1" i="1" dirty="0" err="1">
                <a:solidFill>
                  <a:srgbClr val="000099"/>
                </a:solidFill>
                <a:latin typeface="Bookman Old Style" pitchFamily="18" charset="0"/>
              </a:rPr>
              <a:t>Topolińską</a:t>
            </a:r>
            <a:r>
              <a:rPr lang="pl-PL" b="1" i="1" dirty="0">
                <a:solidFill>
                  <a:srgbClr val="000099"/>
                </a:solidFill>
                <a:latin typeface="Bookman Old Style" pitchFamily="18" charset="0"/>
              </a:rPr>
              <a:t> zwać się kazała. </a:t>
            </a:r>
          </a:p>
          <a:p>
            <a:pPr>
              <a:defRPr/>
            </a:pPr>
            <a:r>
              <a:rPr lang="pl-PL" b="1" i="1" dirty="0">
                <a:solidFill>
                  <a:srgbClr val="000099"/>
                </a:solidFill>
                <a:latin typeface="Bookman Old Style" pitchFamily="18" charset="0"/>
              </a:rPr>
              <a:t>Wraz ze swa oddaną, liczną świtą okolicznych borów i lasów sumiennie doglądała. </a:t>
            </a:r>
            <a:endParaRPr lang="pl-PL" b="1" dirty="0">
              <a:solidFill>
                <a:srgbClr val="00009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450" y="3141663"/>
            <a:ext cx="6624638" cy="954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333300"/>
                </a:solidFill>
              </a:rPr>
              <a:t>,,</a:t>
            </a:r>
            <a:r>
              <a:rPr lang="pl-PL" sz="2800" b="1" dirty="0">
                <a:solidFill>
                  <a:srgbClr val="336600"/>
                </a:solidFill>
              </a:rPr>
              <a:t>Od</a:t>
            </a:r>
            <a:r>
              <a:rPr lang="pl-PL" sz="2800" b="1" dirty="0"/>
              <a:t> </a:t>
            </a:r>
            <a:r>
              <a:rPr lang="pl-PL" sz="2800" b="1" dirty="0">
                <a:solidFill>
                  <a:srgbClr val="33CC33"/>
                </a:solidFill>
              </a:rPr>
              <a:t>leśnego żłobka </a:t>
            </a:r>
            <a:r>
              <a:rPr lang="pl-PL" sz="2800" b="1" dirty="0">
                <a:solidFill>
                  <a:srgbClr val="009900"/>
                </a:solidFill>
              </a:rPr>
              <a:t>do</a:t>
            </a:r>
            <a:r>
              <a:rPr lang="pl-PL" sz="2800" b="1" dirty="0"/>
              <a:t> </a:t>
            </a:r>
            <a:r>
              <a:rPr lang="pl-PL" sz="2800" b="1" dirty="0">
                <a:solidFill>
                  <a:srgbClr val="336600"/>
                </a:solidFill>
              </a:rPr>
              <a:t>starodrzewu </a:t>
            </a:r>
          </a:p>
          <a:p>
            <a:pPr algn="ctr">
              <a:defRPr/>
            </a:pPr>
            <a:r>
              <a:rPr lang="pl-PL" sz="2800" b="1" dirty="0">
                <a:solidFill>
                  <a:srgbClr val="333300"/>
                </a:solidFill>
              </a:rPr>
              <a:t>czyli </a:t>
            </a:r>
            <a:r>
              <a:rPr lang="pl-PL" sz="2800" b="1" dirty="0">
                <a:solidFill>
                  <a:srgbClr val="666633"/>
                </a:solidFill>
              </a:rPr>
              <a:t>etapy życia drzewa</a:t>
            </a:r>
            <a:r>
              <a:rPr lang="pl-PL" sz="2800" b="1" dirty="0">
                <a:solidFill>
                  <a:srgbClr val="333300"/>
                </a:solidFill>
              </a:rPr>
              <a:t>"</a:t>
            </a:r>
            <a:endParaRPr lang="pl-PL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9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1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9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107504" y="116632"/>
            <a:ext cx="338437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eaLnBrk="1" hangingPunct="1"/>
            <a:r>
              <a:rPr lang="pl-PL" sz="2400" b="1" i="1" smtClean="0">
                <a:solidFill>
                  <a:srgbClr val="006600"/>
                </a:solidFill>
                <a:latin typeface="Bookman Old Style" pitchFamily="18" charset="0"/>
              </a:rPr>
              <a:t>Stare dęby przy leśniczówce miały rację – drzewo rośnie, rozwija się, dojrzewa – tak jak człowiek. Przyjaciele przyglądając się poszczególnym etapom życia drzew i porównując je do życia ludzi, dostrzegli podobieństwa.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5038"/>
            <a:ext cx="8362950" cy="27368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Czy to bajka? Sprawdźcie sami! Wsłuchajcie się w szept drzew – może opowiedzą wam ciekawą historię? A przygoda trójki przyjaciół nie miałaby miejsca, gdyby nie pracownicy </a:t>
            </a:r>
            <a:r>
              <a:rPr lang="pl-PL" b="1" i="1" dirty="0" smtClean="0">
                <a:solidFill>
                  <a:srgbClr val="009900"/>
                </a:solidFill>
                <a:latin typeface="Bookman Old Style" pitchFamily="18" charset="0"/>
              </a:rPr>
              <a:t>Nadleśnictwa Damnica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dla których LASY są największym skarbem. Strzegą ich ale też potrafią przekazać wiedzę i swoją pasję następnym pokoleniom leśnych ludzi.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5013325"/>
            <a:ext cx="9144000" cy="1816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4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Do odwiedzenia </a:t>
            </a:r>
            <a:r>
              <a:rPr lang="pl-PL" sz="1400" b="1" dirty="0">
                <a:solidFill>
                  <a:srgbClr val="006600"/>
                </a:solidFill>
              </a:rPr>
              <a:t>Nadleśnictwa Damnica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1400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poznania jego atrakcji oraz spotkania z wieloma zaangażowanymi „ludźmi lasu” zapraszają uczniowie klasy IV ZS im Zjednoczonej Europy w Zagórzycy: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				Natalia Magiera,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l-PL" sz="1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				Jakub Dietrich 								Oliwia </a:t>
            </a:r>
            <a:r>
              <a:rPr lang="pl-PL" sz="1400" b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Wrzeszczyńska</a:t>
            </a:r>
            <a:endParaRPr lang="pl-PL" sz="1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latin typeface="Bookman Old Style" pitchFamily="18" charset="0"/>
              </a:rPr>
              <a:t>		</a:t>
            </a:r>
            <a:r>
              <a:rPr lang="pl-PL" sz="1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wraz z nauczycielką przyrody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	panią Agnieszką Michalczyk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					KATEGORIA: SZKOŁY PODSTAWOWE</a:t>
            </a:r>
          </a:p>
        </p:txBody>
      </p:sp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8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7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251950" cy="71008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pl-PL" sz="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pl-PL" sz="1400" i="1" dirty="0" smtClean="0">
                <a:latin typeface="Bookman Old Style" pitchFamily="18" charset="0"/>
              </a:rPr>
              <a:t>		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Pewnego słonecznego popołudnia trójka przyjaciół wybrała się na wiosenny spacer do lasu. Nagle usłyszeli szum gałęzi i jakiś głos, który zapraszał ich do posłuchania ciekawej opowieści. Dzieci na początku przestraszyły się, ale później zdecydowały się pójść za szumiącym przywoływaniem. Ich oczom ukazały się ogromne i piękne, dwustuletnie dęby, które rosły na terenie Leśniczówki w </a:t>
            </a:r>
            <a:r>
              <a:rPr lang="pl-PL" sz="16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Karzniczce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w otoczeniu wielu niższych i młodszych drzew. (Aktualnie dęby te są jednym z cenniejszych pomników przyrody z terenu </a:t>
            </a:r>
            <a:r>
              <a:rPr lang="pl-PL" sz="1800" b="1" i="1" dirty="0" smtClean="0">
                <a:solidFill>
                  <a:srgbClr val="009900"/>
                </a:solidFill>
                <a:latin typeface="Bookman Old Style" pitchFamily="18" charset="0"/>
              </a:rPr>
              <a:t>Nadleśnictwa Damnica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.) Dumne drzewa – przekomarzając się wzajemnie - opowiedziały dzieciom historię swojego życia. Długo wspominały, jak to kiedyś były leśnymi dziećmi. Chwaliły się , że są najważniejszym gatunkiem drzewa na tym terenie , bo ich symbol jest w herbie i fladze Damnicy, jak również na nim wzorowana jest maskotka Gminy czyli „</a:t>
            </a:r>
            <a:r>
              <a:rPr lang="pl-PL" sz="1600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Damniś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”. Twierdziły też, że każde drzewo tak jak człowiek rodzi się, rozwija , dojrzewa i umiera. </a:t>
            </a:r>
            <a:endParaRPr lang="pl-PL" sz="16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	Dzieci słuchały opowieści z wielką uwagą,  jednak nie uwierzyły im w takie porównanie życia drzew i ludzi. Postanowiły same sprawdzić czy dęby mówiły prawdę.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Dlatego też wyruszyły na wędrówkę po Nadleśnictwie Damnica. W tajniki życia lasu wprowadziła ich pani Anna Krysiak, bez wysłuchania której żaden szanujący się uczeń nie powinien wchodzić do lasu.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Dowiedziały się , do kogo powinny się udać, aby potwierdzić słowa starych dębów - o poszczególnych etapach życia drzew i lasu.</a:t>
            </a:r>
            <a:endParaRPr lang="pl-PL" sz="1600" b="1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		W swojej wędrówce po przepięknym Nadleśnictwie skupiły się na lasach gospodarczych. Tam to właśnie dużą rolę odgrywają  praca i troskliwość pracowników. A oto ich opowieść powstała dzięki wycieczkom i spotkaniom z ludźmi lasu.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3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6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3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2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9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-47625" y="0"/>
            <a:ext cx="9191625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CC00"/>
                </a:solidFill>
                <a:latin typeface="Bookman Old Style" pitchFamily="18" charset="0"/>
              </a:rPr>
              <a:t>I etap – SZKÓŁKA, </a:t>
            </a:r>
            <a:br>
              <a:rPr lang="pl-PL" b="1" dirty="0" smtClean="0">
                <a:solidFill>
                  <a:srgbClr val="00CC00"/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rgbClr val="00CC00"/>
                </a:solidFill>
                <a:latin typeface="Bookman Old Style" pitchFamily="18" charset="0"/>
              </a:rPr>
              <a:t>czyli ŻŁOBEK dla drzew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1412777"/>
            <a:ext cx="9073008" cy="5445224"/>
          </a:xfrm>
        </p:spPr>
        <p:txBody>
          <a:bodyPr rtlCol="0">
            <a:normAutofit fontScale="925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    </a:t>
            </a:r>
            <a:r>
              <a:rPr lang="pl-PL" b="1" i="1" spc="-15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Początek życia drzewa to Szkółka, gdzie z nasionka powstaje sadzonka. W tym celu przyjaciele odwiedzili szkółkę leśną w </a:t>
            </a:r>
            <a:r>
              <a:rPr lang="pl-PL" b="1" i="1" spc="-150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Rębowie</a:t>
            </a:r>
            <a:r>
              <a:rPr lang="pl-PL" b="1" i="1" spc="-15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, która zaopatruje w nasiona i sadzonki między innymi </a:t>
            </a:r>
            <a:r>
              <a:rPr lang="pl-PL" b="1" i="1" spc="-150" dirty="0" smtClean="0">
                <a:solidFill>
                  <a:srgbClr val="009900"/>
                </a:solidFill>
                <a:latin typeface="Bookman Old Style" pitchFamily="18" charset="0"/>
              </a:rPr>
              <a:t>Nadleśnictwo Damnica</a:t>
            </a:r>
            <a:r>
              <a:rPr lang="pl-PL" b="1" i="1" spc="-15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. Szkółka ta jest prowadzona przez szkółkarza pana Adama Nowaka, powstała w roku 1973 a jej teren zajmuje 12,50 ha.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spc="-15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			Pierwszy etap życia drzewek jest bardzo trudny, gdyż są one bardzo małe i wrażliwe. Dokładnie tak samo jak z malutkim dzieckiem tuż po urodzeniu. Jednak wraz z wiekiem odporność drzewek tak jak i małych dzieci wzrasta. W szkółce młode pokolenie drzewek jest pod dobrą opieką leśników.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i="1" spc="3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</p:txBody>
      </p:sp>
      <p:pic>
        <p:nvPicPr>
          <p:cNvPr id="5" name="2016-04-26_19-16-4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0432" y="63093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 r="-92"/>
          <a:stretch>
            <a:fillRect/>
          </a:stretch>
        </p:blipFill>
        <p:spPr bwMode="auto">
          <a:xfrm>
            <a:off x="1979712" y="3732546"/>
            <a:ext cx="2880320" cy="312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1412776"/>
            <a:ext cx="2016224" cy="308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484784"/>
            <a:ext cx="2411313" cy="321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1412776"/>
            <a:ext cx="2843361" cy="221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36096" y="4365104"/>
            <a:ext cx="2641283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9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19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3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36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34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39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3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468313" y="0"/>
            <a:ext cx="3960812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email">
            <a:lum bright="40000"/>
          </a:blip>
          <a:srcRect/>
          <a:stretch>
            <a:fillRect/>
          </a:stretch>
        </p:blipFill>
        <p:spPr bwMode="auto">
          <a:xfrm>
            <a:off x="4716463" y="0"/>
            <a:ext cx="393382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9900"/>
                </a:solidFill>
                <a:latin typeface="Bookman Old Style" pitchFamily="18" charset="0"/>
              </a:rPr>
              <a:t>II etap – UPRAWA, czyli DRZEWA w PRZEDSZKOLU</a:t>
            </a:r>
            <a:endParaRPr lang="pl-PL" dirty="0" smtClean="0">
              <a:solidFill>
                <a:srgbClr val="009900"/>
              </a:solidFill>
            </a:endParaRPr>
          </a:p>
        </p:txBody>
      </p:sp>
      <p:sp>
        <p:nvSpPr>
          <p:cNvPr id="5125" name="pole tekstowe 3"/>
          <p:cNvSpPr txBox="1">
            <a:spLocks noChangeArrowheads="1"/>
          </p:cNvSpPr>
          <p:nvPr/>
        </p:nvSpPr>
        <p:spPr bwMode="auto">
          <a:xfrm>
            <a:off x="323850" y="3333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126" name="pole tekstowe 5"/>
          <p:cNvSpPr txBox="1">
            <a:spLocks noChangeArrowheads="1"/>
          </p:cNvSpPr>
          <p:nvPr/>
        </p:nvSpPr>
        <p:spPr bwMode="auto">
          <a:xfrm>
            <a:off x="6227763" y="3213100"/>
            <a:ext cx="2128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127" name="pole tekstowe 7"/>
          <p:cNvSpPr txBox="1">
            <a:spLocks noChangeArrowheads="1"/>
          </p:cNvSpPr>
          <p:nvPr/>
        </p:nvSpPr>
        <p:spPr bwMode="auto">
          <a:xfrm>
            <a:off x="8101013" y="65976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412875"/>
            <a:ext cx="8713788" cy="52562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Podczas leśnej wędrówki przyjaciele spotkali na swojej drodze dwóch poważnych panów, którzy świata nie widzą poza lasem – Leśniczego Krzysztofa Kowalko i Podleśniczego Damiana </a:t>
            </a:r>
            <a:r>
              <a:rPr lang="pl-PL" b="1" i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Goncarza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Leśnicy zaproponowali im wspólną wędrówkę. Powierzchnia leśnictwa </a:t>
            </a:r>
            <a:r>
              <a:rPr lang="pl-PL" b="1" i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Karzniczka</a:t>
            </a:r>
            <a:r>
              <a:rPr lang="pl-PL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zajmuje ponad 1200 ha i o zgubienie tutaj nietrudno. Podstawą do poruszania się po lesie jest mapa ( inaczej plan) leśnictwa, na której zaznaczony jest każdy obręb lasu. Gospodarz dba o jego każdy skrawek wedle 10 – letniego planu i zna każde drzewo jak własną kieszeń. Na początku leśnicy pokazali dzieciom szyszki różnych drzew iglastych i mówili jak pozyskuje się z nich nasionka. W czasie wycieczki leśnicy pokazywali drzewa w różnych etapach życia i z wielką pasją opowiadali o opiece nad nimi.</a:t>
            </a:r>
          </a:p>
        </p:txBody>
      </p:sp>
      <p:pic>
        <p:nvPicPr>
          <p:cNvPr id="10" name="2016-04-26_19-19-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8424" y="609329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84784"/>
            <a:ext cx="5071092" cy="285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78514" y="3861048"/>
            <a:ext cx="4665486" cy="26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1340768"/>
            <a:ext cx="908843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9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9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6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4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6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2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2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2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258362"/>
            <a:ext cx="3362283" cy="559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lum bright="30000"/>
          </a:blip>
          <a:srcRect/>
          <a:stretch>
            <a:fillRect/>
          </a:stretch>
        </p:blipFill>
        <p:spPr bwMode="auto">
          <a:xfrm>
            <a:off x="4787900" y="0"/>
            <a:ext cx="41402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6600"/>
                </a:solidFill>
                <a:latin typeface="Bookman Old Style" pitchFamily="18" charset="0"/>
              </a:rPr>
              <a:t>III etap – MŁODNIK, czyli DRZEWA w PODSTAWÓWCE</a:t>
            </a:r>
            <a:endParaRPr lang="pl-PL" dirty="0" smtClean="0">
              <a:solidFill>
                <a:srgbClr val="0066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5364088" cy="4925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l-PL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   		 A cóż to? Drzewka stały się wyższe i rosną bardzo gęsto. Panowie leśnicy cierpliwie wytłumaczyli swoim gościom, że to kolejny etap życia lasu - młodnik. Etap ten zainteresował dzieci najbardziej, ponieważ dotyczył on ich leśnych rówieśników.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l-PL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    W czym są do siebie podobni: ludzie i drzewa? To tak jak z dziećmi i młodzieżą, leśnicy uważają, że jeśli wykażą drzewom cierpliwość i troskę na tym etapie , w przyszłości będą one ich chlubą.</a:t>
            </a:r>
          </a:p>
        </p:txBody>
      </p:sp>
      <p:pic>
        <p:nvPicPr>
          <p:cNvPr id="5" name="2016-04-26_18-28-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1484784"/>
            <a:ext cx="326185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4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4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067944" y="0"/>
            <a:ext cx="4752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686865" y="1944478"/>
            <a:ext cx="4061599" cy="450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lum bright="30000"/>
          </a:blip>
          <a:srcRect/>
          <a:stretch>
            <a:fillRect/>
          </a:stretch>
        </p:blipFill>
        <p:spPr bwMode="auto">
          <a:xfrm>
            <a:off x="251520" y="0"/>
            <a:ext cx="3918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9900"/>
                </a:solidFill>
                <a:latin typeface="Bookman Old Style" pitchFamily="18" charset="0"/>
              </a:rPr>
              <a:t>IV / V etap </a:t>
            </a:r>
            <a:br>
              <a:rPr lang="pl-PL" b="1" dirty="0" smtClean="0">
                <a:solidFill>
                  <a:srgbClr val="009900"/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rgbClr val="009900"/>
                </a:solidFill>
                <a:latin typeface="Bookman Old Style" pitchFamily="18" charset="0"/>
              </a:rPr>
              <a:t>TYCZKOWINA / DRĄGOWINA czyli LEŚNE GIMNAZJUM</a:t>
            </a:r>
            <a:endParaRPr lang="pl-PL" dirty="0" smtClean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989138"/>
            <a:ext cx="6012160" cy="48688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Trójka przyjaciół coraz więcej dowiadywała się o leśnym dorastaniu. Tym razem leśnicy zaprowadzili ich do lasu jakich wiele – wysokie drzewa, szum wiatru w koronach a pośród konarów dało się słyszeć śpiew wiosennych ptaków. Zwykły las? Nie to tyczkowina a trochę dalej drągowina – leśna młodzież – ok. 30 do 50 lat. Dzieci pozazdrościły drzewom, że nie starzeją się tak szybko jak ludzie. </a:t>
            </a:r>
          </a:p>
        </p:txBody>
      </p:sp>
      <p:pic>
        <p:nvPicPr>
          <p:cNvPr id="7" name="2016-04-26_19-23-0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4448" y="638132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5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2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713065"/>
            <a:ext cx="3816424" cy="487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0"/>
            <a:ext cx="3563888" cy="695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6463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6600"/>
                </a:solidFill>
                <a:latin typeface="Bookman Old Style" pitchFamily="18" charset="0"/>
              </a:rPr>
              <a:t>VI etap – </a:t>
            </a:r>
            <a:br>
              <a:rPr lang="pl-PL" b="1" dirty="0" smtClean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pl-PL" sz="4000" b="1" dirty="0" smtClean="0">
                <a:solidFill>
                  <a:srgbClr val="006600"/>
                </a:solidFill>
                <a:latin typeface="Bookman Old Style" pitchFamily="18" charset="0"/>
              </a:rPr>
              <a:t>DRZEWOSTAN DOJRZEWAJĄCY</a:t>
            </a:r>
            <a:endParaRPr lang="pl-PL" sz="4000" dirty="0" smtClean="0">
              <a:solidFill>
                <a:srgbClr val="0066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916113"/>
            <a:ext cx="5688013" cy="47529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i="1" dirty="0" smtClean="0">
                <a:solidFill>
                  <a:srgbClr val="003300"/>
                </a:solidFill>
                <a:latin typeface="Bookman Old Style" pitchFamily="18" charset="0"/>
              </a:rPr>
              <a:t>Drzewa coraz wyższe, las coraz rzadszy. Leśnicy niestrudzenie, z wielką pasją przekazują dzieciom jego historię. Tym razem dotarli do drzewostanu dojrzewającego, z którego to etapu drewno jest najbardziej użyteczne dla ludzi. Drzewa, które ponad 50 lat stoją w jednym miejscu, zbytnio ruszać się nie mogą, ale za to mają wiele do powiedzenia. Wystarczy tylko się wsłuchać w ich szept.</a:t>
            </a:r>
          </a:p>
        </p:txBody>
      </p:sp>
      <p:pic>
        <p:nvPicPr>
          <p:cNvPr id="5" name="2016-04-26_18-46-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32440" y="63093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3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1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1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 r="-91"/>
          <a:stretch>
            <a:fillRect/>
          </a:stretch>
        </p:blipFill>
        <p:spPr bwMode="auto">
          <a:xfrm>
            <a:off x="2267744" y="59366"/>
            <a:ext cx="4572000" cy="67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VII etap – </a:t>
            </a:r>
            <a:b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DRZEWOSTAN DOJRZAŁY</a:t>
            </a:r>
            <a:endParaRPr lang="pl-P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997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Ile lat żyją drzewa? To pytanie zadały dzieci swoim leśnym opiekunom z </a:t>
            </a:r>
            <a:r>
              <a:rPr lang="pl-PL" b="1" i="1" dirty="0" smtClean="0">
                <a:solidFill>
                  <a:srgbClr val="009900"/>
                </a:solidFill>
                <a:latin typeface="Bookman Old Style" pitchFamily="18" charset="0"/>
              </a:rPr>
              <a:t>Nadleśnictwa Damnica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. Zamiast odpowiedzi leśnicy pokazali im drzewostan dojrzały tzw. „gruby las”. A drzewa tu już wiekowe rosną. W zależności od gatunku liczą: dla sosny i świerka ok. 100 lat, dla jodły 100-150 lat a dla buka i dębu 120-160 lat. </a:t>
            </a:r>
          </a:p>
        </p:txBody>
      </p:sp>
      <p:pic>
        <p:nvPicPr>
          <p:cNvPr id="6" name="2016-04-26_18-22-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440" y="630932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412776"/>
            <a:ext cx="8424936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8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8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8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7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VIII etap – STARODRZEW czyli STARZENIE się LASU</a:t>
            </a:r>
            <a:endParaRPr lang="pl-P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W </a:t>
            </a:r>
            <a:r>
              <a:rPr lang="pl-PL" b="1" i="1" dirty="0" smtClean="0">
                <a:solidFill>
                  <a:srgbClr val="009900"/>
                </a:solidFill>
                <a:latin typeface="Bookman Old Style" pitchFamily="18" charset="0"/>
              </a:rPr>
              <a:t>Nadleśnictwie Damnica 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nie brakuje też miejsc, w których drzewa starzeją się naturalnie. Jedno z takich miejsc, na zakończenie swojej wędrówki odwiedziły dzieci. Nawet liście tu inaczej szumiały na wietrze. Drewno z tych drzew już nie jest przydatne dla ludzi ale leśnicy powiedzieli, że jest ono bardzo cenne dla lasu.</a:t>
            </a:r>
          </a:p>
        </p:txBody>
      </p:sp>
      <p:pic>
        <p:nvPicPr>
          <p:cNvPr id="5" name="2016-04-26_18-19-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28384" y="609329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7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7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6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3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493</Words>
  <Application>Microsoft Office PowerPoint</Application>
  <PresentationFormat>Pokaz na ekranie (4:3)</PresentationFormat>
  <Paragraphs>35</Paragraphs>
  <Slides>10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Nasze Nadleśnictwo</vt:lpstr>
      <vt:lpstr>Slajd 2</vt:lpstr>
      <vt:lpstr>I etap – SZKÓŁKA,  czyli ŻŁOBEK dla drzew</vt:lpstr>
      <vt:lpstr>II etap – UPRAWA, czyli DRZEWA w PRZEDSZKOLU</vt:lpstr>
      <vt:lpstr>III etap – MŁODNIK, czyli DRZEWA w PODSTAWÓWCE</vt:lpstr>
      <vt:lpstr>IV / V etap  TYCZKOWINA / DRĄGOWINA czyli LEŚNE GIMNAZJUM</vt:lpstr>
      <vt:lpstr>VI etap –  DRZEWOSTAN DOJRZEWAJĄCY</vt:lpstr>
      <vt:lpstr>VII etap –  DRZEWOSTAN DOJRZAŁY</vt:lpstr>
      <vt:lpstr>VIII etap – STARODRZEW czyli STARZENIE się LASU</vt:lpstr>
      <vt:lpstr>Stare dęby przy leśniczówce miały rację – drzewo rośnie, rozwija się, dojrzewa – tak jak człowiek. Przyjaciele przyglądając się poszczególnym etapom życia drzew i porównując je do życia ludzi, dostrzegli podobieństwa.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Nadleśnictwo</dc:title>
  <dc:creator>Szymon</dc:creator>
  <cp:lastModifiedBy>Grzegorz</cp:lastModifiedBy>
  <cp:revision>102</cp:revision>
  <dcterms:created xsi:type="dcterms:W3CDTF">2016-04-25T16:30:36Z</dcterms:created>
  <dcterms:modified xsi:type="dcterms:W3CDTF">2016-04-28T22:41:13Z</dcterms:modified>
</cp:coreProperties>
</file>